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84" r:id="rId12"/>
    <p:sldId id="285" r:id="rId13"/>
    <p:sldId id="286" r:id="rId14"/>
    <p:sldId id="287" r:id="rId15"/>
    <p:sldId id="288" r:id="rId16"/>
    <p:sldId id="302" r:id="rId17"/>
    <p:sldId id="303" r:id="rId18"/>
    <p:sldId id="304" r:id="rId19"/>
    <p:sldId id="305" r:id="rId20"/>
    <p:sldId id="306" r:id="rId21"/>
    <p:sldId id="307" r:id="rId22"/>
    <p:sldId id="308" r:id="rId23"/>
    <p:sldId id="309" r:id="rId24"/>
    <p:sldId id="310" r:id="rId25"/>
    <p:sldId id="312" r:id="rId26"/>
    <p:sldId id="311" r:id="rId27"/>
    <p:sldId id="313" r:id="rId28"/>
    <p:sldId id="314" r:id="rId29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66" d="100"/>
          <a:sy n="66" d="100"/>
        </p:scale>
        <p:origin x="37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885348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3069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2707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6804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5877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0973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9601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4021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73241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800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7755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50893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52521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80336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05086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6025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59054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7796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1099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319599" y="2170628"/>
            <a:ext cx="7477601" cy="191643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7545"/>
              </a:lnSpc>
              <a:buNone/>
            </a:pPr>
            <a:r>
              <a:rPr lang="en-US" sz="6036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Telecom Customer Analysis</a:t>
            </a:r>
            <a:endParaRPr lang="en-US" sz="6036" dirty="0"/>
          </a:p>
        </p:txBody>
      </p:sp>
      <p:sp>
        <p:nvSpPr>
          <p:cNvPr id="6" name="Text 3"/>
          <p:cNvSpPr/>
          <p:nvPr/>
        </p:nvSpPr>
        <p:spPr>
          <a:xfrm>
            <a:off x="6319599" y="4420314"/>
            <a:ext cx="7477601" cy="99976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This presentation explores customer behavior and satisfaction in the telecom industry. We'll delve into data analysis techniques to gain valuable insights and drive data-driven decision-making.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6319599" y="5686663"/>
            <a:ext cx="355402" cy="355402"/>
          </a:xfrm>
          <a:prstGeom prst="roundRect">
            <a:avLst>
              <a:gd name="adj" fmla="val 25726039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7219" y="5694283"/>
            <a:ext cx="340162" cy="340162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6786086" y="5669994"/>
            <a:ext cx="1673304" cy="3888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62"/>
              </a:lnSpc>
              <a:buNone/>
            </a:pPr>
            <a:r>
              <a:rPr lang="en-US" sz="2187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by vicky saini</a:t>
            </a:r>
            <a:endParaRPr lang="en-US" sz="2187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3199" y="2735937"/>
            <a:ext cx="6532364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Dimensionality Reduction</a:t>
            </a:r>
            <a:endParaRPr lang="en-US" sz="4374" dirty="0"/>
          </a:p>
        </p:txBody>
      </p:sp>
      <p:sp>
        <p:nvSpPr>
          <p:cNvPr id="6" name="Shape 3"/>
          <p:cNvSpPr/>
          <p:nvPr/>
        </p:nvSpPr>
        <p:spPr>
          <a:xfrm>
            <a:off x="833199" y="4013478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1011793" y="4096822"/>
            <a:ext cx="142637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24"/>
              </a:lnSpc>
              <a:buNone/>
            </a:pPr>
            <a:r>
              <a:rPr lang="en-US" sz="2624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1</a:t>
            </a:r>
            <a:endParaRPr lang="en-US" sz="2624" dirty="0"/>
          </a:p>
        </p:txBody>
      </p:sp>
      <p:sp>
        <p:nvSpPr>
          <p:cNvPr id="8" name="Text 5"/>
          <p:cNvSpPr/>
          <p:nvPr/>
        </p:nvSpPr>
        <p:spPr>
          <a:xfrm>
            <a:off x="1555313" y="4013478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PCA Implementation</a:t>
            </a:r>
            <a:endParaRPr lang="en-US" sz="2187" dirty="0"/>
          </a:p>
        </p:txBody>
      </p:sp>
      <p:sp>
        <p:nvSpPr>
          <p:cNvPr id="9" name="Text 6"/>
          <p:cNvSpPr/>
          <p:nvPr/>
        </p:nvSpPr>
        <p:spPr>
          <a:xfrm>
            <a:off x="1555313" y="4493895"/>
            <a:ext cx="3820001" cy="99976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Perform PCA to reduce data dimensions, simplifying analysis and visualization.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5597485" y="4013478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5760601" y="4096822"/>
            <a:ext cx="173712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24"/>
              </a:lnSpc>
              <a:buNone/>
            </a:pPr>
            <a:r>
              <a:rPr lang="en-US" sz="2624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2</a:t>
            </a:r>
            <a:endParaRPr lang="en-US" sz="2624" dirty="0"/>
          </a:p>
        </p:txBody>
      </p:sp>
      <p:sp>
        <p:nvSpPr>
          <p:cNvPr id="12" name="Text 9"/>
          <p:cNvSpPr/>
          <p:nvPr/>
        </p:nvSpPr>
        <p:spPr>
          <a:xfrm>
            <a:off x="6319599" y="4013478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PCA Interpretation</a:t>
            </a:r>
            <a:endParaRPr lang="en-US" sz="2187" dirty="0"/>
          </a:p>
        </p:txBody>
      </p:sp>
      <p:sp>
        <p:nvSpPr>
          <p:cNvPr id="13" name="Text 10"/>
          <p:cNvSpPr/>
          <p:nvPr/>
        </p:nvSpPr>
        <p:spPr>
          <a:xfrm>
            <a:off x="6319599" y="4493895"/>
            <a:ext cx="3820001" cy="99976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Provide meaningful interpretation of PCA results, explaining the reduced dimensions and their significance.</a:t>
            </a:r>
            <a:endParaRPr lang="en-US" sz="17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19599" y="2170628"/>
            <a:ext cx="7477601" cy="191643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7545"/>
              </a:lnSpc>
              <a:buNone/>
            </a:pPr>
            <a:r>
              <a:rPr lang="en-US" sz="6036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User Engagement Analysis</a:t>
            </a:r>
            <a:endParaRPr lang="en-US" sz="6036" dirty="0"/>
          </a:p>
        </p:txBody>
      </p:sp>
      <p:sp>
        <p:nvSpPr>
          <p:cNvPr id="6" name="Text 2"/>
          <p:cNvSpPr/>
          <p:nvPr/>
        </p:nvSpPr>
        <p:spPr>
          <a:xfrm>
            <a:off x="6319599" y="4420314"/>
            <a:ext cx="7477601" cy="99976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This presentation explores user engagement and experience analytics. We will analyze user activities, engagement metrics, and network performance to understand user behavior and satisfaction.</a:t>
            </a:r>
            <a:endParaRPr lang="en-US" sz="1750" dirty="0"/>
          </a:p>
        </p:txBody>
      </p:sp>
      <p:sp>
        <p:nvSpPr>
          <p:cNvPr id="7" name="Shape 3"/>
          <p:cNvSpPr/>
          <p:nvPr/>
        </p:nvSpPr>
        <p:spPr>
          <a:xfrm>
            <a:off x="6319599" y="5686663"/>
            <a:ext cx="355402" cy="355402"/>
          </a:xfrm>
          <a:prstGeom prst="roundRect">
            <a:avLst>
              <a:gd name="adj" fmla="val 25726039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</p:spTree>
    <p:extLst>
      <p:ext uri="{BB962C8B-B14F-4D97-AF65-F5344CB8AC3E}">
        <p14:creationId xmlns:p14="http://schemas.microsoft.com/office/powerpoint/2010/main" val="13951183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0" y="0"/>
            <a:ext cx="14630400" cy="8229600"/>
          </a:xfrm>
          <a:prstGeom prst="roundRect">
            <a:avLst>
              <a:gd name="adj" fmla="val 2430"/>
            </a:avLst>
          </a:prstGeom>
          <a:solidFill>
            <a:srgbClr val="FFFFFF">
              <a:alpha val="85000"/>
            </a:srgbClr>
          </a:solidFill>
          <a:ln/>
        </p:spPr>
      </p:sp>
      <p:sp>
        <p:nvSpPr>
          <p:cNvPr id="6" name="Text 2"/>
          <p:cNvSpPr/>
          <p:nvPr/>
        </p:nvSpPr>
        <p:spPr>
          <a:xfrm>
            <a:off x="2037993" y="2902506"/>
            <a:ext cx="6562606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User Engagement Analysis</a:t>
            </a:r>
            <a:endParaRPr lang="en-US" sz="4374" dirty="0"/>
          </a:p>
        </p:txBody>
      </p:sp>
      <p:sp>
        <p:nvSpPr>
          <p:cNvPr id="7" name="Shape 3"/>
          <p:cNvSpPr/>
          <p:nvPr/>
        </p:nvSpPr>
        <p:spPr>
          <a:xfrm>
            <a:off x="2037993" y="4180046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8" name="Text 4"/>
          <p:cNvSpPr/>
          <p:nvPr/>
        </p:nvSpPr>
        <p:spPr>
          <a:xfrm>
            <a:off x="2216348" y="4263390"/>
            <a:ext cx="143232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24"/>
              </a:lnSpc>
              <a:buNone/>
            </a:pPr>
            <a:r>
              <a:rPr lang="en-US" sz="2624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1</a:t>
            </a:r>
            <a:endParaRPr lang="en-US" sz="2624" dirty="0"/>
          </a:p>
        </p:txBody>
      </p:sp>
      <p:sp>
        <p:nvSpPr>
          <p:cNvPr id="9" name="Text 5"/>
          <p:cNvSpPr/>
          <p:nvPr/>
        </p:nvSpPr>
        <p:spPr>
          <a:xfrm>
            <a:off x="2760107" y="4180046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Track User Activities</a:t>
            </a:r>
            <a:endParaRPr lang="en-US" sz="2187" dirty="0"/>
          </a:p>
        </p:txBody>
      </p:sp>
      <p:sp>
        <p:nvSpPr>
          <p:cNvPr id="10" name="Text 6"/>
          <p:cNvSpPr/>
          <p:nvPr/>
        </p:nvSpPr>
        <p:spPr>
          <a:xfrm>
            <a:off x="2760107" y="4660463"/>
            <a:ext cx="4444008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Track user activities on database sessions.</a:t>
            </a:r>
            <a:endParaRPr lang="en-US" sz="1750" dirty="0"/>
          </a:p>
        </p:txBody>
      </p:sp>
      <p:sp>
        <p:nvSpPr>
          <p:cNvPr id="11" name="Shape 7"/>
          <p:cNvSpPr/>
          <p:nvPr/>
        </p:nvSpPr>
        <p:spPr>
          <a:xfrm>
            <a:off x="7426285" y="4180046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12" name="Text 8"/>
          <p:cNvSpPr/>
          <p:nvPr/>
        </p:nvSpPr>
        <p:spPr>
          <a:xfrm>
            <a:off x="7583091" y="4263390"/>
            <a:ext cx="186214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24"/>
              </a:lnSpc>
              <a:buNone/>
            </a:pPr>
            <a:r>
              <a:rPr lang="en-US" sz="2624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2</a:t>
            </a:r>
            <a:endParaRPr lang="en-US" sz="2624" dirty="0"/>
          </a:p>
        </p:txBody>
      </p:sp>
      <p:sp>
        <p:nvSpPr>
          <p:cNvPr id="13" name="Text 9"/>
          <p:cNvSpPr/>
          <p:nvPr/>
        </p:nvSpPr>
        <p:spPr>
          <a:xfrm>
            <a:off x="8148399" y="4180046"/>
            <a:ext cx="3724632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Compute Engagement Metrics</a:t>
            </a:r>
            <a:endParaRPr lang="en-US" sz="2187" dirty="0"/>
          </a:p>
        </p:txBody>
      </p:sp>
      <p:sp>
        <p:nvSpPr>
          <p:cNvPr id="14" name="Text 10"/>
          <p:cNvSpPr/>
          <p:nvPr/>
        </p:nvSpPr>
        <p:spPr>
          <a:xfrm>
            <a:off x="8148399" y="4660463"/>
            <a:ext cx="4444008" cy="6665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Compute engagement metrics such as session frequency, duration, and total traffic.</a:t>
            </a: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22510774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037993" y="2938582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Engagement Metrics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2037993" y="4188381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Aggregate Metrics</a:t>
            </a:r>
            <a:endParaRPr lang="en-US" sz="2187" dirty="0"/>
          </a:p>
        </p:txBody>
      </p:sp>
      <p:sp>
        <p:nvSpPr>
          <p:cNvPr id="6" name="Text 3"/>
          <p:cNvSpPr/>
          <p:nvPr/>
        </p:nvSpPr>
        <p:spPr>
          <a:xfrm>
            <a:off x="2037993" y="4757738"/>
            <a:ext cx="5006221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Aggregate metrics per customer ID (MSISDN).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593806" y="4188381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Report Top Customers</a:t>
            </a: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7593806" y="4757738"/>
            <a:ext cx="5006221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Report top 10 customers per engagement metric.</a:t>
            </a: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15412131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490799" y="2902506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K-Means Clustering</a:t>
            </a:r>
            <a:endParaRPr lang="en-US" sz="4374" dirty="0"/>
          </a:p>
        </p:txBody>
      </p:sp>
      <p:sp>
        <p:nvSpPr>
          <p:cNvPr id="6" name="Shape 2"/>
          <p:cNvSpPr/>
          <p:nvPr/>
        </p:nvSpPr>
        <p:spPr>
          <a:xfrm>
            <a:off x="4490799" y="4180046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4669155" y="4263390"/>
            <a:ext cx="143232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24"/>
              </a:lnSpc>
              <a:buNone/>
            </a:pPr>
            <a:r>
              <a:rPr lang="en-US" sz="2624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1</a:t>
            </a:r>
            <a:endParaRPr lang="en-US" sz="2624" dirty="0"/>
          </a:p>
        </p:txBody>
      </p:sp>
      <p:sp>
        <p:nvSpPr>
          <p:cNvPr id="8" name="Text 4"/>
          <p:cNvSpPr/>
          <p:nvPr/>
        </p:nvSpPr>
        <p:spPr>
          <a:xfrm>
            <a:off x="5212913" y="4180046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Normalize Metrics</a:t>
            </a:r>
            <a:endParaRPr lang="en-US" sz="2187" dirty="0"/>
          </a:p>
        </p:txBody>
      </p:sp>
      <p:sp>
        <p:nvSpPr>
          <p:cNvPr id="9" name="Text 5"/>
          <p:cNvSpPr/>
          <p:nvPr/>
        </p:nvSpPr>
        <p:spPr>
          <a:xfrm>
            <a:off x="5212913" y="4660463"/>
            <a:ext cx="3820001" cy="6665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Normalize engagement metrics and run k-means clustering with k=3.</a:t>
            </a:r>
            <a:endParaRPr lang="en-US" sz="1750" dirty="0"/>
          </a:p>
        </p:txBody>
      </p:sp>
      <p:sp>
        <p:nvSpPr>
          <p:cNvPr id="10" name="Shape 6"/>
          <p:cNvSpPr/>
          <p:nvPr/>
        </p:nvSpPr>
        <p:spPr>
          <a:xfrm>
            <a:off x="9255085" y="4180046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11" name="Text 7"/>
          <p:cNvSpPr/>
          <p:nvPr/>
        </p:nvSpPr>
        <p:spPr>
          <a:xfrm>
            <a:off x="9411891" y="4263390"/>
            <a:ext cx="186214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24"/>
              </a:lnSpc>
              <a:buNone/>
            </a:pPr>
            <a:r>
              <a:rPr lang="en-US" sz="2624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2</a:t>
            </a:r>
            <a:endParaRPr lang="en-US" sz="2624" dirty="0"/>
          </a:p>
        </p:txBody>
      </p:sp>
      <p:sp>
        <p:nvSpPr>
          <p:cNvPr id="12" name="Text 8"/>
          <p:cNvSpPr/>
          <p:nvPr/>
        </p:nvSpPr>
        <p:spPr>
          <a:xfrm>
            <a:off x="9977199" y="4180046"/>
            <a:ext cx="3064788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Compute Cluster Metrics</a:t>
            </a:r>
            <a:endParaRPr lang="en-US" sz="2187" dirty="0"/>
          </a:p>
        </p:txBody>
      </p:sp>
      <p:sp>
        <p:nvSpPr>
          <p:cNvPr id="13" name="Text 9"/>
          <p:cNvSpPr/>
          <p:nvPr/>
        </p:nvSpPr>
        <p:spPr>
          <a:xfrm>
            <a:off x="9977199" y="4660463"/>
            <a:ext cx="3820001" cy="6665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Compute metrics for each cluster and interpret results visually.</a:t>
            </a: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26742561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037993" y="3230285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Top Engaged Users</a:t>
            </a:r>
            <a:endParaRPr lang="en-US" sz="4374" dirty="0"/>
          </a:p>
        </p:txBody>
      </p:sp>
      <p:sp>
        <p:nvSpPr>
          <p:cNvPr id="5" name="Shape 2"/>
          <p:cNvSpPr/>
          <p:nvPr/>
        </p:nvSpPr>
        <p:spPr>
          <a:xfrm>
            <a:off x="2037993" y="4368998"/>
            <a:ext cx="10554414" cy="630198"/>
          </a:xfrm>
          <a:prstGeom prst="roundRect">
            <a:avLst>
              <a:gd name="adj" fmla="val 15866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2045613" y="4376618"/>
            <a:ext cx="10539174" cy="61495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7" name="Text 4"/>
          <p:cNvSpPr/>
          <p:nvPr/>
        </p:nvSpPr>
        <p:spPr>
          <a:xfrm>
            <a:off x="2267783" y="4517469"/>
            <a:ext cx="4821436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Application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541181" y="4517469"/>
            <a:ext cx="4821436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Top 10 Users</a:t>
            </a: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16766779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037993" y="1283137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Top Applications</a:t>
            </a:r>
            <a:endParaRPr lang="en-US" sz="4374" dirty="0"/>
          </a:p>
        </p:txBody>
      </p:sp>
      <p:sp>
        <p:nvSpPr>
          <p:cNvPr id="6" name="Text 2"/>
          <p:cNvSpPr/>
          <p:nvPr/>
        </p:nvSpPr>
        <p:spPr>
          <a:xfrm>
            <a:off x="2037993" y="2657951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Application Usage</a:t>
            </a:r>
            <a:endParaRPr lang="en-US" sz="2187" dirty="0"/>
          </a:p>
        </p:txBody>
      </p:sp>
      <p:sp>
        <p:nvSpPr>
          <p:cNvPr id="7" name="Text 3"/>
          <p:cNvSpPr/>
          <p:nvPr/>
        </p:nvSpPr>
        <p:spPr>
          <a:xfrm>
            <a:off x="2037993" y="3260647"/>
            <a:ext cx="10554414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624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Plot the top 3 most used applications.</a:t>
            </a:r>
            <a:endParaRPr lang="en-US" sz="175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8880" y="0"/>
            <a:ext cx="8351519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7036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77749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037993" y="4291251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Experience Analytics</a:t>
            </a:r>
            <a:endParaRPr lang="en-US" sz="4374" dirty="0"/>
          </a:p>
        </p:txBody>
      </p:sp>
      <p:sp>
        <p:nvSpPr>
          <p:cNvPr id="6" name="Shape 2"/>
          <p:cNvSpPr/>
          <p:nvPr/>
        </p:nvSpPr>
        <p:spPr>
          <a:xfrm>
            <a:off x="2037993" y="5568791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2216348" y="5652135"/>
            <a:ext cx="143232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24"/>
              </a:lnSpc>
              <a:buNone/>
            </a:pPr>
            <a:r>
              <a:rPr lang="en-US" sz="2624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1</a:t>
            </a:r>
            <a:endParaRPr lang="en-US" sz="2624" dirty="0"/>
          </a:p>
        </p:txBody>
      </p:sp>
      <p:sp>
        <p:nvSpPr>
          <p:cNvPr id="8" name="Text 4"/>
          <p:cNvSpPr/>
          <p:nvPr/>
        </p:nvSpPr>
        <p:spPr>
          <a:xfrm>
            <a:off x="2760107" y="5568791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Network Parameters</a:t>
            </a:r>
            <a:endParaRPr lang="en-US" sz="2187" dirty="0"/>
          </a:p>
        </p:txBody>
      </p:sp>
      <p:sp>
        <p:nvSpPr>
          <p:cNvPr id="9" name="Text 5"/>
          <p:cNvSpPr/>
          <p:nvPr/>
        </p:nvSpPr>
        <p:spPr>
          <a:xfrm>
            <a:off x="2760107" y="6049208"/>
            <a:ext cx="4444008" cy="6665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Focus on network parameters and device characteristics.</a:t>
            </a:r>
            <a:endParaRPr lang="en-US" sz="1750" dirty="0"/>
          </a:p>
        </p:txBody>
      </p:sp>
      <p:sp>
        <p:nvSpPr>
          <p:cNvPr id="10" name="Shape 6"/>
          <p:cNvSpPr/>
          <p:nvPr/>
        </p:nvSpPr>
        <p:spPr>
          <a:xfrm>
            <a:off x="7426285" y="5568791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11" name="Text 7"/>
          <p:cNvSpPr/>
          <p:nvPr/>
        </p:nvSpPr>
        <p:spPr>
          <a:xfrm>
            <a:off x="7583091" y="5652135"/>
            <a:ext cx="186214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24"/>
              </a:lnSpc>
              <a:buNone/>
            </a:pPr>
            <a:r>
              <a:rPr lang="en-US" sz="2624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2</a:t>
            </a:r>
            <a:endParaRPr lang="en-US" sz="2624" dirty="0"/>
          </a:p>
        </p:txBody>
      </p:sp>
      <p:sp>
        <p:nvSpPr>
          <p:cNvPr id="12" name="Text 8"/>
          <p:cNvSpPr/>
          <p:nvPr/>
        </p:nvSpPr>
        <p:spPr>
          <a:xfrm>
            <a:off x="8148399" y="5568791"/>
            <a:ext cx="3737491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Analyze Network Performance</a:t>
            </a:r>
            <a:endParaRPr lang="en-US" sz="2187" dirty="0"/>
          </a:p>
        </p:txBody>
      </p:sp>
      <p:sp>
        <p:nvSpPr>
          <p:cNvPr id="13" name="Text 9"/>
          <p:cNvSpPr/>
          <p:nvPr/>
        </p:nvSpPr>
        <p:spPr>
          <a:xfrm>
            <a:off x="8148399" y="6049208"/>
            <a:ext cx="4444008" cy="6665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Analyze average TCP retransmission, RTT, handset type, and throughput.</a:t>
            </a:r>
            <a:endParaRPr lang="en-US" sz="175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69305" y="2763678"/>
            <a:ext cx="6861095" cy="2671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4034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037993" y="2772013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Experience Metrics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2037993" y="4021812"/>
            <a:ext cx="3047048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Throughput Distribution</a:t>
            </a:r>
            <a:endParaRPr lang="en-US" sz="2187" dirty="0"/>
          </a:p>
        </p:txBody>
      </p:sp>
      <p:sp>
        <p:nvSpPr>
          <p:cNvPr id="6" name="Text 3"/>
          <p:cNvSpPr/>
          <p:nvPr/>
        </p:nvSpPr>
        <p:spPr>
          <a:xfrm>
            <a:off x="2037993" y="4591169"/>
            <a:ext cx="5006221" cy="6665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Report distribution of average throughput per handset type.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593806" y="4021812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TCP Retransmission</a:t>
            </a: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7593806" y="4591169"/>
            <a:ext cx="5006221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View average TCP retransmission per handset type.</a:t>
            </a: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21991177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5" name="Text 1"/>
          <p:cNvSpPr/>
          <p:nvPr/>
        </p:nvSpPr>
        <p:spPr>
          <a:xfrm>
            <a:off x="833199" y="2902506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K-Means Clustering</a:t>
            </a:r>
            <a:endParaRPr lang="en-US" sz="4374" dirty="0"/>
          </a:p>
        </p:txBody>
      </p:sp>
      <p:sp>
        <p:nvSpPr>
          <p:cNvPr id="6" name="Shape 2"/>
          <p:cNvSpPr/>
          <p:nvPr/>
        </p:nvSpPr>
        <p:spPr>
          <a:xfrm>
            <a:off x="833199" y="4180046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1011555" y="4263390"/>
            <a:ext cx="143232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24"/>
              </a:lnSpc>
              <a:buNone/>
            </a:pPr>
            <a:r>
              <a:rPr lang="en-US" sz="2624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1</a:t>
            </a:r>
            <a:endParaRPr lang="en-US" sz="2624" dirty="0"/>
          </a:p>
        </p:txBody>
      </p:sp>
      <p:sp>
        <p:nvSpPr>
          <p:cNvPr id="8" name="Text 4"/>
          <p:cNvSpPr/>
          <p:nvPr/>
        </p:nvSpPr>
        <p:spPr>
          <a:xfrm>
            <a:off x="1555313" y="4180046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Segment Users</a:t>
            </a:r>
            <a:endParaRPr lang="en-US" sz="2187" dirty="0"/>
          </a:p>
        </p:txBody>
      </p:sp>
      <p:sp>
        <p:nvSpPr>
          <p:cNvPr id="9" name="Text 5"/>
          <p:cNvSpPr/>
          <p:nvPr/>
        </p:nvSpPr>
        <p:spPr>
          <a:xfrm>
            <a:off x="1555313" y="4660463"/>
            <a:ext cx="3820001" cy="6665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Segment users into experience groups using k-means clustering with k=3.</a:t>
            </a:r>
            <a:endParaRPr lang="en-US" sz="1750" dirty="0"/>
          </a:p>
        </p:txBody>
      </p:sp>
      <p:sp>
        <p:nvSpPr>
          <p:cNvPr id="10" name="Shape 6"/>
          <p:cNvSpPr/>
          <p:nvPr/>
        </p:nvSpPr>
        <p:spPr>
          <a:xfrm>
            <a:off x="834627" y="5844005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11" name="Text 7"/>
          <p:cNvSpPr/>
          <p:nvPr/>
        </p:nvSpPr>
        <p:spPr>
          <a:xfrm>
            <a:off x="990063" y="5954910"/>
            <a:ext cx="186214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24"/>
              </a:lnSpc>
              <a:buNone/>
            </a:pPr>
            <a:r>
              <a:rPr lang="en-US" sz="2624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2</a:t>
            </a:r>
            <a:endParaRPr lang="en-US" sz="2624" dirty="0"/>
          </a:p>
        </p:txBody>
      </p:sp>
      <p:sp>
        <p:nvSpPr>
          <p:cNvPr id="12" name="Text 8"/>
          <p:cNvSpPr/>
          <p:nvPr/>
        </p:nvSpPr>
        <p:spPr>
          <a:xfrm>
            <a:off x="1555313" y="5739646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Describe Clusters</a:t>
            </a:r>
            <a:endParaRPr lang="en-US" sz="2187" dirty="0"/>
          </a:p>
        </p:txBody>
      </p:sp>
      <p:sp>
        <p:nvSpPr>
          <p:cNvPr id="13" name="Text 9"/>
          <p:cNvSpPr/>
          <p:nvPr/>
        </p:nvSpPr>
        <p:spPr>
          <a:xfrm>
            <a:off x="1555313" y="6176368"/>
            <a:ext cx="3820001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Describe each cluster briefly.</a:t>
            </a:r>
            <a:endParaRPr lang="en-US" sz="175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8116" y="0"/>
            <a:ext cx="8742283" cy="8229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3743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3199" y="1926431"/>
            <a:ext cx="8137088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Why Customer Analysis Matters</a:t>
            </a:r>
            <a:endParaRPr lang="en-US" sz="4374" dirty="0"/>
          </a:p>
        </p:txBody>
      </p:sp>
      <p:sp>
        <p:nvSpPr>
          <p:cNvPr id="6" name="Shape 3"/>
          <p:cNvSpPr/>
          <p:nvPr/>
        </p:nvSpPr>
        <p:spPr>
          <a:xfrm>
            <a:off x="833199" y="3203972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1011793" y="3287316"/>
            <a:ext cx="142637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24"/>
              </a:lnSpc>
              <a:buNone/>
            </a:pPr>
            <a:r>
              <a:rPr lang="en-US" sz="2624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1</a:t>
            </a:r>
            <a:endParaRPr lang="en-US" sz="2624" dirty="0"/>
          </a:p>
        </p:txBody>
      </p:sp>
      <p:sp>
        <p:nvSpPr>
          <p:cNvPr id="8" name="Text 5"/>
          <p:cNvSpPr/>
          <p:nvPr/>
        </p:nvSpPr>
        <p:spPr>
          <a:xfrm>
            <a:off x="1555313" y="3203972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Tailored Solutions</a:t>
            </a:r>
            <a:endParaRPr lang="en-US" sz="2187" dirty="0"/>
          </a:p>
        </p:txBody>
      </p:sp>
      <p:sp>
        <p:nvSpPr>
          <p:cNvPr id="9" name="Text 6"/>
          <p:cNvSpPr/>
          <p:nvPr/>
        </p:nvSpPr>
        <p:spPr>
          <a:xfrm>
            <a:off x="1555313" y="3684389"/>
            <a:ext cx="3820001" cy="99976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Gain deep insights to provide tailored solutions that meet individual customer needs.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5597485" y="3203972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5760601" y="3287316"/>
            <a:ext cx="173712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24"/>
              </a:lnSpc>
              <a:buNone/>
            </a:pPr>
            <a:r>
              <a:rPr lang="en-US" sz="2624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2</a:t>
            </a:r>
            <a:endParaRPr lang="en-US" sz="2624" dirty="0"/>
          </a:p>
        </p:txBody>
      </p:sp>
      <p:sp>
        <p:nvSpPr>
          <p:cNvPr id="12" name="Text 9"/>
          <p:cNvSpPr/>
          <p:nvPr/>
        </p:nvSpPr>
        <p:spPr>
          <a:xfrm>
            <a:off x="6319599" y="3203972"/>
            <a:ext cx="2807137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Customer Satisfaction</a:t>
            </a:r>
            <a:endParaRPr lang="en-US" sz="2187" dirty="0"/>
          </a:p>
        </p:txBody>
      </p:sp>
      <p:sp>
        <p:nvSpPr>
          <p:cNvPr id="13" name="Text 10"/>
          <p:cNvSpPr/>
          <p:nvPr/>
        </p:nvSpPr>
        <p:spPr>
          <a:xfrm>
            <a:off x="6319599" y="3684389"/>
            <a:ext cx="3820001" cy="99976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Identify areas for improvement and enhance customer satisfaction through data-driven insights.</a:t>
            </a:r>
            <a:endParaRPr lang="en-US" sz="1750" dirty="0"/>
          </a:p>
        </p:txBody>
      </p:sp>
      <p:sp>
        <p:nvSpPr>
          <p:cNvPr id="14" name="Shape 11"/>
          <p:cNvSpPr/>
          <p:nvPr/>
        </p:nvSpPr>
        <p:spPr>
          <a:xfrm>
            <a:off x="833199" y="5156240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994172" y="5239583"/>
            <a:ext cx="177998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24"/>
              </a:lnSpc>
              <a:buNone/>
            </a:pPr>
            <a:r>
              <a:rPr lang="en-US" sz="2624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3</a:t>
            </a:r>
            <a:endParaRPr lang="en-US" sz="2624" dirty="0"/>
          </a:p>
        </p:txBody>
      </p:sp>
      <p:sp>
        <p:nvSpPr>
          <p:cNvPr id="16" name="Text 13"/>
          <p:cNvSpPr/>
          <p:nvPr/>
        </p:nvSpPr>
        <p:spPr>
          <a:xfrm>
            <a:off x="1555313" y="5156240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Business Outcomes</a:t>
            </a:r>
            <a:endParaRPr lang="en-US" sz="2187" dirty="0"/>
          </a:p>
        </p:txBody>
      </p:sp>
      <p:sp>
        <p:nvSpPr>
          <p:cNvPr id="17" name="Text 14"/>
          <p:cNvSpPr/>
          <p:nvPr/>
        </p:nvSpPr>
        <p:spPr>
          <a:xfrm>
            <a:off x="1555313" y="5636657"/>
            <a:ext cx="8584287" cy="6665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Drive data-driven decision-making for better business outcomes and increased profitability.</a:t>
            </a:r>
            <a:endParaRPr lang="en-US" sz="175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2259687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Satisfaction Analysis</a:t>
            </a:r>
            <a:endParaRPr lang="en-US" sz="4374" dirty="0"/>
          </a:p>
        </p:txBody>
      </p:sp>
      <p:sp>
        <p:nvSpPr>
          <p:cNvPr id="6" name="Shape 2"/>
          <p:cNvSpPr/>
          <p:nvPr/>
        </p:nvSpPr>
        <p:spPr>
          <a:xfrm>
            <a:off x="833199" y="3537228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1011555" y="3620572"/>
            <a:ext cx="143232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24"/>
              </a:lnSpc>
              <a:buNone/>
            </a:pPr>
            <a:r>
              <a:rPr lang="en-US" sz="2624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1</a:t>
            </a:r>
            <a:endParaRPr lang="en-US" sz="2624" dirty="0"/>
          </a:p>
        </p:txBody>
      </p:sp>
      <p:sp>
        <p:nvSpPr>
          <p:cNvPr id="8" name="Text 4"/>
          <p:cNvSpPr/>
          <p:nvPr/>
        </p:nvSpPr>
        <p:spPr>
          <a:xfrm>
            <a:off x="1555313" y="3537228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Analyze Satisfaction</a:t>
            </a:r>
            <a:endParaRPr lang="en-US" sz="2187" dirty="0"/>
          </a:p>
        </p:txBody>
      </p:sp>
      <p:sp>
        <p:nvSpPr>
          <p:cNvPr id="9" name="Text 5"/>
          <p:cNvSpPr/>
          <p:nvPr/>
        </p:nvSpPr>
        <p:spPr>
          <a:xfrm>
            <a:off x="1555313" y="4017645"/>
            <a:ext cx="3820001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Analyze customer satisfaction in depth.</a:t>
            </a:r>
            <a:endParaRPr lang="en-US" sz="1750" dirty="0"/>
          </a:p>
        </p:txBody>
      </p:sp>
      <p:sp>
        <p:nvSpPr>
          <p:cNvPr id="10" name="Shape 6"/>
          <p:cNvSpPr/>
          <p:nvPr/>
        </p:nvSpPr>
        <p:spPr>
          <a:xfrm>
            <a:off x="5597485" y="3537228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11" name="Text 7"/>
          <p:cNvSpPr/>
          <p:nvPr/>
        </p:nvSpPr>
        <p:spPr>
          <a:xfrm>
            <a:off x="5754291" y="3620572"/>
            <a:ext cx="186214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24"/>
              </a:lnSpc>
              <a:buNone/>
            </a:pPr>
            <a:r>
              <a:rPr lang="en-US" sz="2624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2</a:t>
            </a:r>
            <a:endParaRPr lang="en-US" sz="2624" dirty="0"/>
          </a:p>
        </p:txBody>
      </p:sp>
      <p:sp>
        <p:nvSpPr>
          <p:cNvPr id="12" name="Text 8"/>
          <p:cNvSpPr/>
          <p:nvPr/>
        </p:nvSpPr>
        <p:spPr>
          <a:xfrm>
            <a:off x="6319599" y="3537228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Assign Scores</a:t>
            </a:r>
            <a:endParaRPr lang="en-US" sz="2187" dirty="0"/>
          </a:p>
        </p:txBody>
      </p:sp>
      <p:sp>
        <p:nvSpPr>
          <p:cNvPr id="13" name="Text 9"/>
          <p:cNvSpPr/>
          <p:nvPr/>
        </p:nvSpPr>
        <p:spPr>
          <a:xfrm>
            <a:off x="6319599" y="4017645"/>
            <a:ext cx="3820001" cy="6665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Assign engagement and experience scores to each user.</a:t>
            </a:r>
            <a:endParaRPr lang="en-US" sz="1750" dirty="0"/>
          </a:p>
        </p:txBody>
      </p:sp>
      <p:sp>
        <p:nvSpPr>
          <p:cNvPr id="14" name="Shape 10"/>
          <p:cNvSpPr/>
          <p:nvPr/>
        </p:nvSpPr>
        <p:spPr>
          <a:xfrm>
            <a:off x="833199" y="5156240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15" name="Text 11"/>
          <p:cNvSpPr/>
          <p:nvPr/>
        </p:nvSpPr>
        <p:spPr>
          <a:xfrm>
            <a:off x="991195" y="5239583"/>
            <a:ext cx="183952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24"/>
              </a:lnSpc>
              <a:buNone/>
            </a:pPr>
            <a:r>
              <a:rPr lang="en-US" sz="2624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3</a:t>
            </a:r>
            <a:endParaRPr lang="en-US" sz="2624" dirty="0"/>
          </a:p>
        </p:txBody>
      </p:sp>
      <p:sp>
        <p:nvSpPr>
          <p:cNvPr id="16" name="Text 12"/>
          <p:cNvSpPr/>
          <p:nvPr/>
        </p:nvSpPr>
        <p:spPr>
          <a:xfrm>
            <a:off x="1555313" y="5156240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Report Top Customers</a:t>
            </a:r>
            <a:endParaRPr lang="en-US" sz="2187" dirty="0"/>
          </a:p>
        </p:txBody>
      </p:sp>
      <p:sp>
        <p:nvSpPr>
          <p:cNvPr id="17" name="Text 13"/>
          <p:cNvSpPr/>
          <p:nvPr/>
        </p:nvSpPr>
        <p:spPr>
          <a:xfrm>
            <a:off x="1555313" y="5636657"/>
            <a:ext cx="8584287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Compute overall satisfaction score and report top 10 satisfied customers.</a:t>
            </a: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3465411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2024777"/>
            <a:ext cx="7477601" cy="28746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7545"/>
              </a:lnSpc>
              <a:buNone/>
            </a:pPr>
            <a:r>
              <a:rPr lang="en-US" sz="6036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Customer Insights: A Data-Driven Approach</a:t>
            </a:r>
            <a:endParaRPr lang="en-US" sz="6036" dirty="0"/>
          </a:p>
        </p:txBody>
      </p:sp>
      <p:sp>
        <p:nvSpPr>
          <p:cNvPr id="6" name="Text 2"/>
          <p:cNvSpPr/>
          <p:nvPr/>
        </p:nvSpPr>
        <p:spPr>
          <a:xfrm>
            <a:off x="833199" y="5232678"/>
            <a:ext cx="7477601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This presentation outlines key findings from our customer data analysis.</a:t>
            </a:r>
            <a:endParaRPr lang="en-US" sz="1750" dirty="0"/>
          </a:p>
        </p:txBody>
      </p:sp>
      <p:sp>
        <p:nvSpPr>
          <p:cNvPr id="7" name="Shape 3"/>
          <p:cNvSpPr/>
          <p:nvPr/>
        </p:nvSpPr>
        <p:spPr>
          <a:xfrm>
            <a:off x="833199" y="5832515"/>
            <a:ext cx="355402" cy="355402"/>
          </a:xfrm>
          <a:prstGeom prst="roundRect">
            <a:avLst>
              <a:gd name="adj" fmla="val 25726039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</p:spTree>
    <p:extLst>
      <p:ext uri="{BB962C8B-B14F-4D97-AF65-F5344CB8AC3E}">
        <p14:creationId xmlns:p14="http://schemas.microsoft.com/office/powerpoint/2010/main" val="26889987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-9703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5" name="Text 1"/>
          <p:cNvSpPr/>
          <p:nvPr/>
        </p:nvSpPr>
        <p:spPr>
          <a:xfrm>
            <a:off x="7990403" y="1757838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Satisfaction Scores</a:t>
            </a:r>
            <a:endParaRPr lang="en-US" sz="4374" dirty="0"/>
          </a:p>
        </p:txBody>
      </p:sp>
      <p:sp>
        <p:nvSpPr>
          <p:cNvPr id="6" name="Shape 2"/>
          <p:cNvSpPr/>
          <p:nvPr/>
        </p:nvSpPr>
        <p:spPr>
          <a:xfrm>
            <a:off x="9161977" y="2667297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9340332" y="2785526"/>
            <a:ext cx="143232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24"/>
              </a:lnSpc>
              <a:buNone/>
            </a:pPr>
            <a:r>
              <a:rPr lang="en-US" sz="2624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1</a:t>
            </a:r>
            <a:endParaRPr lang="en-US" sz="2624" dirty="0"/>
          </a:p>
        </p:txBody>
      </p:sp>
      <p:sp>
        <p:nvSpPr>
          <p:cNvPr id="8" name="Text 4"/>
          <p:cNvSpPr/>
          <p:nvPr/>
        </p:nvSpPr>
        <p:spPr>
          <a:xfrm>
            <a:off x="9949933" y="2604968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Regression Model</a:t>
            </a:r>
            <a:endParaRPr lang="en-US" sz="2187" dirty="0"/>
          </a:p>
        </p:txBody>
      </p:sp>
      <p:sp>
        <p:nvSpPr>
          <p:cNvPr id="9" name="Text 5"/>
          <p:cNvSpPr/>
          <p:nvPr/>
        </p:nvSpPr>
        <p:spPr>
          <a:xfrm>
            <a:off x="9949933" y="3167240"/>
            <a:ext cx="3820001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Predict satisfaction scores.</a:t>
            </a:r>
            <a:endParaRPr lang="en-US" sz="1750" dirty="0"/>
          </a:p>
        </p:txBody>
      </p:sp>
      <p:sp>
        <p:nvSpPr>
          <p:cNvPr id="10" name="Shape 6"/>
          <p:cNvSpPr/>
          <p:nvPr/>
        </p:nvSpPr>
        <p:spPr>
          <a:xfrm>
            <a:off x="9142033" y="3942872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11" name="Text 7"/>
          <p:cNvSpPr/>
          <p:nvPr/>
        </p:nvSpPr>
        <p:spPr>
          <a:xfrm>
            <a:off x="9318842" y="4043421"/>
            <a:ext cx="186214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24"/>
              </a:lnSpc>
              <a:buNone/>
            </a:pPr>
            <a:r>
              <a:rPr lang="en-US" sz="2624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2</a:t>
            </a:r>
            <a:endParaRPr lang="en-US" sz="2624" dirty="0"/>
          </a:p>
        </p:txBody>
      </p:sp>
      <p:sp>
        <p:nvSpPr>
          <p:cNvPr id="12" name="Text 8"/>
          <p:cNvSpPr/>
          <p:nvPr/>
        </p:nvSpPr>
        <p:spPr>
          <a:xfrm>
            <a:off x="9977199" y="3931504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K-Means Clustering</a:t>
            </a:r>
            <a:endParaRPr lang="en-US" sz="2187" dirty="0"/>
          </a:p>
        </p:txBody>
      </p:sp>
      <p:sp>
        <p:nvSpPr>
          <p:cNvPr id="13" name="Text 9"/>
          <p:cNvSpPr/>
          <p:nvPr/>
        </p:nvSpPr>
        <p:spPr>
          <a:xfrm>
            <a:off x="9911892" y="4476183"/>
            <a:ext cx="3820001" cy="6665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Cluster engagement and experience scores.</a:t>
            </a:r>
            <a:endParaRPr lang="en-US" sz="175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-19406"/>
            <a:ext cx="7990402" cy="8239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7586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037993" y="2615327"/>
            <a:ext cx="6385798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Satisfaction Scores (cont.)</a:t>
            </a:r>
            <a:endParaRPr lang="en-US" sz="4374" dirty="0"/>
          </a:p>
        </p:txBody>
      </p:sp>
      <p:sp>
        <p:nvSpPr>
          <p:cNvPr id="5" name="Shape 2"/>
          <p:cNvSpPr/>
          <p:nvPr/>
        </p:nvSpPr>
        <p:spPr>
          <a:xfrm>
            <a:off x="2037993" y="3754041"/>
            <a:ext cx="10554414" cy="1860113"/>
          </a:xfrm>
          <a:prstGeom prst="roundRect">
            <a:avLst>
              <a:gd name="adj" fmla="val 5375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2045613" y="3761661"/>
            <a:ext cx="10538103" cy="61495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7" name="Text 4"/>
          <p:cNvSpPr/>
          <p:nvPr/>
        </p:nvSpPr>
        <p:spPr>
          <a:xfrm>
            <a:off x="2268855" y="3902512"/>
            <a:ext cx="3064193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Cluster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5785009" y="3902512"/>
            <a:ext cx="3060383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Average Satisfaction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9297353" y="3902512"/>
            <a:ext cx="3064193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Average Experience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2045613" y="4376618"/>
            <a:ext cx="10538103" cy="614958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1" name="Text 8"/>
          <p:cNvSpPr/>
          <p:nvPr/>
        </p:nvSpPr>
        <p:spPr>
          <a:xfrm>
            <a:off x="2268855" y="4517469"/>
            <a:ext cx="3064193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Cluster 1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5785009" y="4517469"/>
            <a:ext cx="3060383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4.2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9297353" y="4517469"/>
            <a:ext cx="3064193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4.5</a:t>
            </a:r>
            <a:endParaRPr lang="en-US" sz="1750" dirty="0"/>
          </a:p>
        </p:txBody>
      </p:sp>
      <p:sp>
        <p:nvSpPr>
          <p:cNvPr id="14" name="Shape 11"/>
          <p:cNvSpPr/>
          <p:nvPr/>
        </p:nvSpPr>
        <p:spPr>
          <a:xfrm>
            <a:off x="2045613" y="4991576"/>
            <a:ext cx="10538103" cy="61495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5" name="Text 12"/>
          <p:cNvSpPr/>
          <p:nvPr/>
        </p:nvSpPr>
        <p:spPr>
          <a:xfrm>
            <a:off x="2268855" y="5132427"/>
            <a:ext cx="3064193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Cluster 2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5785009" y="5132427"/>
            <a:ext cx="3060383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3.8</a:t>
            </a:r>
            <a:endParaRPr lang="en-US" sz="1750" dirty="0"/>
          </a:p>
        </p:txBody>
      </p:sp>
      <p:sp>
        <p:nvSpPr>
          <p:cNvPr id="17" name="Text 14"/>
          <p:cNvSpPr/>
          <p:nvPr/>
        </p:nvSpPr>
        <p:spPr>
          <a:xfrm>
            <a:off x="9297353" y="5132427"/>
            <a:ext cx="3064193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3.2</a:t>
            </a: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39963175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037993" y="2772013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Key Findings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2037993" y="4021812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Demographics</a:t>
            </a:r>
            <a:endParaRPr lang="en-US" sz="2187" dirty="0"/>
          </a:p>
        </p:txBody>
      </p:sp>
      <p:sp>
        <p:nvSpPr>
          <p:cNvPr id="6" name="Text 3"/>
          <p:cNvSpPr/>
          <p:nvPr/>
        </p:nvSpPr>
        <p:spPr>
          <a:xfrm>
            <a:off x="2037993" y="4591169"/>
            <a:ext cx="3156347" cy="6665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Majority of customers are aged 25-40.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743932" y="4021812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Engagement Trends</a:t>
            </a: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5743932" y="4591169"/>
            <a:ext cx="3156347" cy="6665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Session duration increased by 15%.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9449872" y="4021812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User Experience</a:t>
            </a: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9449872" y="4591169"/>
            <a:ext cx="3156347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Improved average RTT.</a:t>
            </a: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13842475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490799" y="934760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Growth Potential</a:t>
            </a:r>
            <a:endParaRPr lang="en-US" sz="4374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0799" y="1962388"/>
            <a:ext cx="1110972" cy="1777484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5935028" y="2184559"/>
            <a:ext cx="280797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Increased Engagement</a:t>
            </a:r>
            <a:endParaRPr lang="en-US" sz="2187" dirty="0"/>
          </a:p>
        </p:txBody>
      </p:sp>
      <p:sp>
        <p:nvSpPr>
          <p:cNvPr id="8" name="Text 3"/>
          <p:cNvSpPr/>
          <p:nvPr/>
        </p:nvSpPr>
        <p:spPr>
          <a:xfrm>
            <a:off x="5935028" y="2664976"/>
            <a:ext cx="7862173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624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Session duration increased.</a:t>
            </a:r>
            <a:endParaRPr lang="en-US" sz="1750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90799" y="3739872"/>
            <a:ext cx="1110972" cy="1777484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5935028" y="3962043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Improved Experience</a:t>
            </a:r>
            <a:endParaRPr lang="en-US" sz="2187" dirty="0"/>
          </a:p>
        </p:txBody>
      </p:sp>
      <p:sp>
        <p:nvSpPr>
          <p:cNvPr id="11" name="Text 5"/>
          <p:cNvSpPr/>
          <p:nvPr/>
        </p:nvSpPr>
        <p:spPr>
          <a:xfrm>
            <a:off x="5935028" y="4442460"/>
            <a:ext cx="7862173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624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Enhanced service speed.</a:t>
            </a:r>
            <a:endParaRPr lang="en-US" sz="1750" dirty="0"/>
          </a:p>
        </p:txBody>
      </p:sp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90799" y="5517356"/>
            <a:ext cx="1110972" cy="1777484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5935028" y="5739527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Strong Growth</a:t>
            </a:r>
            <a:endParaRPr lang="en-US" sz="2187" dirty="0"/>
          </a:p>
        </p:txBody>
      </p:sp>
      <p:sp>
        <p:nvSpPr>
          <p:cNvPr id="14" name="Text 7"/>
          <p:cNvSpPr/>
          <p:nvPr/>
        </p:nvSpPr>
        <p:spPr>
          <a:xfrm>
            <a:off x="5935028" y="6219944"/>
            <a:ext cx="7862173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624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Positive growth potential.</a:t>
            </a: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35995992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037993" y="2749748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Customer Satisfaction</a:t>
            </a:r>
            <a:endParaRPr lang="en-US" sz="4374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7993" y="3888462"/>
            <a:ext cx="555427" cy="555427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037993" y="4666059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Stable Satisfaction</a:t>
            </a:r>
            <a:endParaRPr lang="en-US" sz="2187" dirty="0"/>
          </a:p>
        </p:txBody>
      </p:sp>
      <p:sp>
        <p:nvSpPr>
          <p:cNvPr id="7" name="Text 3"/>
          <p:cNvSpPr/>
          <p:nvPr/>
        </p:nvSpPr>
        <p:spPr>
          <a:xfrm>
            <a:off x="2037993" y="5146477"/>
            <a:ext cx="5110520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624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Positive service feedback.</a:t>
            </a:r>
            <a:endParaRPr lang="en-US" sz="17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1768" y="3888462"/>
            <a:ext cx="555427" cy="555427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7481768" y="4666059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Support Concerns</a:t>
            </a:r>
            <a:endParaRPr lang="en-US" sz="2187" dirty="0"/>
          </a:p>
        </p:txBody>
      </p:sp>
      <p:sp>
        <p:nvSpPr>
          <p:cNvPr id="10" name="Text 5"/>
          <p:cNvSpPr/>
          <p:nvPr/>
        </p:nvSpPr>
        <p:spPr>
          <a:xfrm>
            <a:off x="7481768" y="5146477"/>
            <a:ext cx="5110639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624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Concerns about support.</a:t>
            </a: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23703557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4409536" y="1061336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Data Summary</a:t>
            </a:r>
            <a:endParaRPr lang="en-US" sz="4374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9815" y="2314992"/>
            <a:ext cx="5110520" cy="315849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037993" y="5995273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Engagement Trends</a:t>
            </a:r>
            <a:endParaRPr lang="en-US" sz="2187" dirty="0"/>
          </a:p>
        </p:txBody>
      </p:sp>
      <p:sp>
        <p:nvSpPr>
          <p:cNvPr id="7" name="Text 3"/>
          <p:cNvSpPr/>
          <p:nvPr/>
        </p:nvSpPr>
        <p:spPr>
          <a:xfrm>
            <a:off x="2037993" y="6475690"/>
            <a:ext cx="5110520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624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Session duration over time.</a:t>
            </a:r>
            <a:endParaRPr lang="en-US" sz="1750" dirty="0"/>
          </a:p>
        </p:txBody>
      </p:sp>
      <p:sp>
        <p:nvSpPr>
          <p:cNvPr id="9" name="Text 4"/>
          <p:cNvSpPr/>
          <p:nvPr/>
        </p:nvSpPr>
        <p:spPr>
          <a:xfrm>
            <a:off x="7481768" y="5995392"/>
            <a:ext cx="3042166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Customer Demographics</a:t>
            </a:r>
            <a:endParaRPr lang="en-US" sz="2187" dirty="0"/>
          </a:p>
        </p:txBody>
      </p:sp>
      <p:sp>
        <p:nvSpPr>
          <p:cNvPr id="10" name="Text 5"/>
          <p:cNvSpPr/>
          <p:nvPr/>
        </p:nvSpPr>
        <p:spPr>
          <a:xfrm>
            <a:off x="7481768" y="6475809"/>
            <a:ext cx="5110639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624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Age distribution of customers.</a:t>
            </a: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22581744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5" name="Text 1"/>
          <p:cNvSpPr/>
          <p:nvPr/>
        </p:nvSpPr>
        <p:spPr>
          <a:xfrm>
            <a:off x="1748433" y="520183"/>
            <a:ext cx="10554414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Deployment of Important Features and Results</a:t>
            </a:r>
            <a:endParaRPr lang="en-US" sz="4374" dirty="0"/>
          </a:p>
        </p:txBody>
      </p:sp>
      <p:sp>
        <p:nvSpPr>
          <p:cNvPr id="6" name="Text 2"/>
          <p:cNvSpPr/>
          <p:nvPr/>
        </p:nvSpPr>
        <p:spPr>
          <a:xfrm>
            <a:off x="1748433" y="1908928"/>
            <a:ext cx="10554414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Screenshot of the deployment </a:t>
            </a:r>
            <a:r>
              <a:rPr lang="en-US" sz="1750" dirty="0" smtClean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interface</a:t>
            </a:r>
          </a:p>
          <a:p>
            <a:pPr marL="0" indent="0">
              <a:lnSpc>
                <a:spcPts val="2624"/>
              </a:lnSpc>
              <a:buNone/>
            </a:pPr>
            <a:endParaRPr lang="en-US" sz="1750" dirty="0" smtClean="0">
              <a:solidFill>
                <a:srgbClr val="272525"/>
              </a:solidFill>
              <a:latin typeface="Lato" pitchFamily="34" charset="0"/>
              <a:ea typeface="Lato" pitchFamily="34" charset="-122"/>
              <a:cs typeface="Lato" pitchFamily="34" charset="-120"/>
            </a:endParaRPr>
          </a:p>
          <a:p>
            <a:pPr marL="0" indent="0">
              <a:lnSpc>
                <a:spcPts val="2624"/>
              </a:lnSpc>
              <a:buNone/>
            </a:pPr>
            <a:r>
              <a:rPr lang="en-US" sz="1750" dirty="0" smtClean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.</a:t>
            </a:r>
            <a:endParaRPr lang="en-US" sz="175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2040" y="2459354"/>
            <a:ext cx="12192000" cy="555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3958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5" name="Text 2"/>
          <p:cNvSpPr/>
          <p:nvPr/>
        </p:nvSpPr>
        <p:spPr>
          <a:xfrm>
            <a:off x="833199" y="2093000"/>
            <a:ext cx="8011478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Exploratory Data Analysis (EDA)</a:t>
            </a:r>
            <a:endParaRPr lang="en-US" sz="4374" dirty="0"/>
          </a:p>
        </p:txBody>
      </p:sp>
      <p:sp>
        <p:nvSpPr>
          <p:cNvPr id="6" name="Shape 3"/>
          <p:cNvSpPr/>
          <p:nvPr/>
        </p:nvSpPr>
        <p:spPr>
          <a:xfrm>
            <a:off x="833199" y="3370540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1011793" y="3453884"/>
            <a:ext cx="142637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24"/>
              </a:lnSpc>
              <a:buNone/>
            </a:pPr>
            <a:r>
              <a:rPr lang="en-US" sz="2624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1</a:t>
            </a:r>
            <a:endParaRPr lang="en-US" sz="2624" dirty="0"/>
          </a:p>
        </p:txBody>
      </p:sp>
      <p:sp>
        <p:nvSpPr>
          <p:cNvPr id="8" name="Text 5"/>
          <p:cNvSpPr/>
          <p:nvPr/>
        </p:nvSpPr>
        <p:spPr>
          <a:xfrm>
            <a:off x="1555313" y="3370540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Data Understanding</a:t>
            </a:r>
            <a:endParaRPr lang="en-US" sz="2187" dirty="0"/>
          </a:p>
        </p:txBody>
      </p:sp>
      <p:sp>
        <p:nvSpPr>
          <p:cNvPr id="9" name="Text 6"/>
          <p:cNvSpPr/>
          <p:nvPr/>
        </p:nvSpPr>
        <p:spPr>
          <a:xfrm>
            <a:off x="1555313" y="3850958"/>
            <a:ext cx="3820001" cy="99976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Get to know the data and its structure, identifying key variables and relationships.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5597485" y="3370540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5760601" y="3453884"/>
            <a:ext cx="173712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24"/>
              </a:lnSpc>
              <a:buNone/>
            </a:pPr>
            <a:r>
              <a:rPr lang="en-US" sz="2624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2</a:t>
            </a:r>
            <a:endParaRPr lang="en-US" sz="2624" dirty="0"/>
          </a:p>
        </p:txBody>
      </p:sp>
      <p:sp>
        <p:nvSpPr>
          <p:cNvPr id="12" name="Text 9"/>
          <p:cNvSpPr/>
          <p:nvPr/>
        </p:nvSpPr>
        <p:spPr>
          <a:xfrm>
            <a:off x="6319599" y="3370540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Data Cleaning</a:t>
            </a:r>
            <a:endParaRPr lang="en-US" sz="2187" dirty="0"/>
          </a:p>
        </p:txBody>
      </p:sp>
      <p:sp>
        <p:nvSpPr>
          <p:cNvPr id="13" name="Text 10"/>
          <p:cNvSpPr/>
          <p:nvPr/>
        </p:nvSpPr>
        <p:spPr>
          <a:xfrm>
            <a:off x="6319599" y="3850958"/>
            <a:ext cx="3820001" cy="99976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Detect and handle missing values and outliers to ensure data quality and accuracy.</a:t>
            </a:r>
            <a:endParaRPr lang="en-US" sz="1750" dirty="0"/>
          </a:p>
        </p:txBody>
      </p:sp>
      <p:sp>
        <p:nvSpPr>
          <p:cNvPr id="14" name="Shape 11"/>
          <p:cNvSpPr/>
          <p:nvPr/>
        </p:nvSpPr>
        <p:spPr>
          <a:xfrm>
            <a:off x="833199" y="5322808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994172" y="5406152"/>
            <a:ext cx="177998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24"/>
              </a:lnSpc>
              <a:buNone/>
            </a:pPr>
            <a:r>
              <a:rPr lang="en-US" sz="2624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3</a:t>
            </a:r>
            <a:endParaRPr lang="en-US" sz="2624" dirty="0"/>
          </a:p>
        </p:txBody>
      </p:sp>
      <p:sp>
        <p:nvSpPr>
          <p:cNvPr id="16" name="Text 13"/>
          <p:cNvSpPr/>
          <p:nvPr/>
        </p:nvSpPr>
        <p:spPr>
          <a:xfrm>
            <a:off x="1555313" y="5322808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Data Storytelling</a:t>
            </a:r>
            <a:endParaRPr lang="en-US" sz="2187" dirty="0"/>
          </a:p>
        </p:txBody>
      </p:sp>
      <p:sp>
        <p:nvSpPr>
          <p:cNvPr id="17" name="Text 14"/>
          <p:cNvSpPr/>
          <p:nvPr/>
        </p:nvSpPr>
        <p:spPr>
          <a:xfrm>
            <a:off x="1555313" y="5803225"/>
            <a:ext cx="8584287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Uncover the story behind the data, revealing patterns and trends that drive insights.</a:t>
            </a:r>
            <a:endParaRPr lang="en-US" sz="1750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1375" y="0"/>
            <a:ext cx="4589026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4" name="Text 2"/>
          <p:cNvSpPr/>
          <p:nvPr/>
        </p:nvSpPr>
        <p:spPr>
          <a:xfrm>
            <a:off x="1733193" y="35837"/>
            <a:ext cx="5945267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User Overview Analysis</a:t>
            </a:r>
            <a:endParaRPr lang="en-US" sz="4374" dirty="0"/>
          </a:p>
        </p:txBody>
      </p:sp>
      <p:sp>
        <p:nvSpPr>
          <p:cNvPr id="5" name="Shape 3"/>
          <p:cNvSpPr/>
          <p:nvPr/>
        </p:nvSpPr>
        <p:spPr>
          <a:xfrm>
            <a:off x="2037993" y="3894892"/>
            <a:ext cx="10554414" cy="1578412"/>
          </a:xfrm>
          <a:prstGeom prst="roundRect">
            <a:avLst>
              <a:gd name="adj" fmla="val 6335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2054304" y="3776901"/>
            <a:ext cx="10538103" cy="94821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7" name="Text 5"/>
          <p:cNvSpPr/>
          <p:nvPr/>
        </p:nvSpPr>
        <p:spPr>
          <a:xfrm>
            <a:off x="2268855" y="4043363"/>
            <a:ext cx="3064193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Top 10 Handsets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5785009" y="4043363"/>
            <a:ext cx="3060383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Top 3 Manufacturers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9297353" y="4043363"/>
            <a:ext cx="3064193" cy="6665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Top 5 Handsets per Manufacturer</a:t>
            </a:r>
            <a:endParaRPr lang="en-US" sz="1750" dirty="0"/>
          </a:p>
        </p:txBody>
      </p:sp>
      <p:sp>
        <p:nvSpPr>
          <p:cNvPr id="10" name="Shape 8"/>
          <p:cNvSpPr/>
          <p:nvPr/>
        </p:nvSpPr>
        <p:spPr>
          <a:xfrm>
            <a:off x="2045613" y="4850725"/>
            <a:ext cx="10538103" cy="614958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1" name="Text 9"/>
          <p:cNvSpPr/>
          <p:nvPr/>
        </p:nvSpPr>
        <p:spPr>
          <a:xfrm>
            <a:off x="2268855" y="4991576"/>
            <a:ext cx="3064193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Identify popular devices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5785009" y="4991576"/>
            <a:ext cx="3060383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Understand market trends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9297353" y="4991576"/>
            <a:ext cx="3064193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Target specific device models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5" name="Text 2"/>
          <p:cNvSpPr/>
          <p:nvPr/>
        </p:nvSpPr>
        <p:spPr>
          <a:xfrm>
            <a:off x="7552312" y="2735937"/>
            <a:ext cx="6123027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User Behaviour Analysis</a:t>
            </a:r>
            <a:endParaRPr lang="en-US" sz="4374" dirty="0"/>
          </a:p>
        </p:txBody>
      </p:sp>
      <p:sp>
        <p:nvSpPr>
          <p:cNvPr id="6" name="Shape 3"/>
          <p:cNvSpPr/>
          <p:nvPr/>
        </p:nvSpPr>
        <p:spPr>
          <a:xfrm>
            <a:off x="7687657" y="3978712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7809664" y="4096822"/>
            <a:ext cx="142637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24"/>
              </a:lnSpc>
              <a:buNone/>
            </a:pPr>
            <a:r>
              <a:rPr lang="en-US" sz="2624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1</a:t>
            </a:r>
            <a:endParaRPr lang="en-US" sz="2624" dirty="0"/>
          </a:p>
        </p:txBody>
      </p:sp>
      <p:sp>
        <p:nvSpPr>
          <p:cNvPr id="8" name="Text 5"/>
          <p:cNvSpPr/>
          <p:nvPr/>
        </p:nvSpPr>
        <p:spPr>
          <a:xfrm>
            <a:off x="8187600" y="4013478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Session Data</a:t>
            </a:r>
            <a:endParaRPr lang="en-US" sz="2187" dirty="0"/>
          </a:p>
        </p:txBody>
      </p:sp>
      <p:sp>
        <p:nvSpPr>
          <p:cNvPr id="9" name="Text 6"/>
          <p:cNvSpPr/>
          <p:nvPr/>
        </p:nvSpPr>
        <p:spPr>
          <a:xfrm>
            <a:off x="7482245" y="4478655"/>
            <a:ext cx="3820001" cy="6665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Aggregate user data, including number of sessions, duration, and data usage.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11021138" y="4013478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1215390" y="4114800"/>
            <a:ext cx="173712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24"/>
              </a:lnSpc>
              <a:buNone/>
            </a:pPr>
            <a:r>
              <a:rPr lang="en-US" sz="2624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2</a:t>
            </a:r>
            <a:endParaRPr lang="en-US" sz="2624" dirty="0"/>
          </a:p>
        </p:txBody>
      </p:sp>
      <p:sp>
        <p:nvSpPr>
          <p:cNvPr id="12" name="Text 9"/>
          <p:cNvSpPr/>
          <p:nvPr/>
        </p:nvSpPr>
        <p:spPr>
          <a:xfrm>
            <a:off x="11501199" y="3923229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Application Usage</a:t>
            </a:r>
            <a:endParaRPr lang="en-US" sz="2187" dirty="0"/>
          </a:p>
        </p:txBody>
      </p:sp>
      <p:sp>
        <p:nvSpPr>
          <p:cNvPr id="13" name="Text 10"/>
          <p:cNvSpPr/>
          <p:nvPr/>
        </p:nvSpPr>
        <p:spPr>
          <a:xfrm>
            <a:off x="11019710" y="4410134"/>
            <a:ext cx="3820001" cy="99976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Analyze total data volume per application, identifying popular apps and user preferences.</a:t>
            </a:r>
            <a:endParaRPr lang="en-US" sz="175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031" y="657224"/>
            <a:ext cx="6817315" cy="693229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32219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4" name="Text 2"/>
          <p:cNvSpPr/>
          <p:nvPr/>
        </p:nvSpPr>
        <p:spPr>
          <a:xfrm>
            <a:off x="2138601" y="599361"/>
            <a:ext cx="6351151" cy="6811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363"/>
              </a:lnSpc>
              <a:buNone/>
            </a:pPr>
            <a:r>
              <a:rPr lang="en-US" sz="4291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Exploratory Data Analysis</a:t>
            </a:r>
            <a:endParaRPr lang="en-US" sz="4291" dirty="0"/>
          </a:p>
        </p:txBody>
      </p:sp>
      <p:sp>
        <p:nvSpPr>
          <p:cNvPr id="5" name="Shape 3"/>
          <p:cNvSpPr/>
          <p:nvPr/>
        </p:nvSpPr>
        <p:spPr>
          <a:xfrm>
            <a:off x="2443639" y="1716405"/>
            <a:ext cx="43577" cy="5916454"/>
          </a:xfrm>
          <a:prstGeom prst="roundRect">
            <a:avLst>
              <a:gd name="adj" fmla="val 225078"/>
            </a:avLst>
          </a:prstGeom>
          <a:solidFill>
            <a:srgbClr val="C7C7D0"/>
          </a:solidFill>
          <a:ln/>
        </p:spPr>
      </p:sp>
      <p:sp>
        <p:nvSpPr>
          <p:cNvPr id="6" name="Shape 4"/>
          <p:cNvSpPr/>
          <p:nvPr/>
        </p:nvSpPr>
        <p:spPr>
          <a:xfrm>
            <a:off x="2710577" y="2184916"/>
            <a:ext cx="762833" cy="43577"/>
          </a:xfrm>
          <a:prstGeom prst="roundRect">
            <a:avLst>
              <a:gd name="adj" fmla="val 225078"/>
            </a:avLst>
          </a:prstGeom>
          <a:solidFill>
            <a:srgbClr val="C7C7D0"/>
          </a:solidFill>
          <a:ln/>
        </p:spPr>
      </p:sp>
      <p:sp>
        <p:nvSpPr>
          <p:cNvPr id="7" name="Shape 5"/>
          <p:cNvSpPr/>
          <p:nvPr/>
        </p:nvSpPr>
        <p:spPr>
          <a:xfrm>
            <a:off x="2220278" y="1961555"/>
            <a:ext cx="490299" cy="490299"/>
          </a:xfrm>
          <a:prstGeom prst="roundRect">
            <a:avLst>
              <a:gd name="adj" fmla="val 20005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2395418" y="2043232"/>
            <a:ext cx="139898" cy="32694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574"/>
              </a:lnSpc>
              <a:buNone/>
            </a:pPr>
            <a:r>
              <a:rPr lang="en-US" sz="2574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1</a:t>
            </a:r>
            <a:endParaRPr lang="en-US" sz="2574" dirty="0"/>
          </a:p>
        </p:txBody>
      </p:sp>
      <p:sp>
        <p:nvSpPr>
          <p:cNvPr id="9" name="Text 7"/>
          <p:cNvSpPr/>
          <p:nvPr/>
        </p:nvSpPr>
        <p:spPr>
          <a:xfrm>
            <a:off x="3664148" y="1934289"/>
            <a:ext cx="2724507" cy="34051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682"/>
              </a:lnSpc>
              <a:buNone/>
            </a:pPr>
            <a:r>
              <a:rPr lang="en-US" sz="2145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Variable Description</a:t>
            </a:r>
            <a:endParaRPr lang="en-US" sz="2145" dirty="0"/>
          </a:p>
        </p:txBody>
      </p:sp>
      <p:sp>
        <p:nvSpPr>
          <p:cNvPr id="10" name="Text 8"/>
          <p:cNvSpPr/>
          <p:nvPr/>
        </p:nvSpPr>
        <p:spPr>
          <a:xfrm>
            <a:off x="3664148" y="2405539"/>
            <a:ext cx="8827532" cy="32694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574"/>
              </a:lnSpc>
              <a:buNone/>
            </a:pPr>
            <a:r>
              <a:rPr lang="en-US" sz="1716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Describe relevant variables and their data types, ensuring data understanding.</a:t>
            </a:r>
            <a:endParaRPr lang="en-US" sz="1716" dirty="0"/>
          </a:p>
        </p:txBody>
      </p:sp>
      <p:sp>
        <p:nvSpPr>
          <p:cNvPr id="11" name="Shape 9"/>
          <p:cNvSpPr/>
          <p:nvPr/>
        </p:nvSpPr>
        <p:spPr>
          <a:xfrm>
            <a:off x="2710577" y="3636764"/>
            <a:ext cx="762833" cy="43577"/>
          </a:xfrm>
          <a:prstGeom prst="roundRect">
            <a:avLst>
              <a:gd name="adj" fmla="val 225078"/>
            </a:avLst>
          </a:prstGeom>
          <a:solidFill>
            <a:srgbClr val="C7C7D0"/>
          </a:solidFill>
          <a:ln/>
        </p:spPr>
      </p:sp>
      <p:sp>
        <p:nvSpPr>
          <p:cNvPr id="12" name="Shape 10"/>
          <p:cNvSpPr/>
          <p:nvPr/>
        </p:nvSpPr>
        <p:spPr>
          <a:xfrm>
            <a:off x="2220278" y="3413403"/>
            <a:ext cx="490299" cy="490299"/>
          </a:xfrm>
          <a:prstGeom prst="roundRect">
            <a:avLst>
              <a:gd name="adj" fmla="val 20005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2380178" y="3495080"/>
            <a:ext cx="170378" cy="32694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574"/>
              </a:lnSpc>
              <a:buNone/>
            </a:pPr>
            <a:r>
              <a:rPr lang="en-US" sz="2574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2</a:t>
            </a:r>
            <a:endParaRPr lang="en-US" sz="2574" dirty="0"/>
          </a:p>
        </p:txBody>
      </p:sp>
      <p:sp>
        <p:nvSpPr>
          <p:cNvPr id="14" name="Text 12"/>
          <p:cNvSpPr/>
          <p:nvPr/>
        </p:nvSpPr>
        <p:spPr>
          <a:xfrm>
            <a:off x="3664148" y="3386138"/>
            <a:ext cx="2724507" cy="34051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682"/>
              </a:lnSpc>
              <a:buNone/>
            </a:pPr>
            <a:r>
              <a:rPr lang="en-US" sz="2145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Basic Metrics</a:t>
            </a:r>
            <a:endParaRPr lang="en-US" sz="2145" dirty="0"/>
          </a:p>
        </p:txBody>
      </p:sp>
      <p:sp>
        <p:nvSpPr>
          <p:cNvPr id="15" name="Text 13"/>
          <p:cNvSpPr/>
          <p:nvPr/>
        </p:nvSpPr>
        <p:spPr>
          <a:xfrm>
            <a:off x="3664148" y="3857387"/>
            <a:ext cx="8827532" cy="65389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574"/>
              </a:lnSpc>
              <a:buNone/>
            </a:pPr>
            <a:r>
              <a:rPr lang="en-US" sz="1716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Analyze basic metrics like mean, median, and standard deviation to understand data distribution.</a:t>
            </a:r>
            <a:endParaRPr lang="en-US" sz="1716" dirty="0"/>
          </a:p>
        </p:txBody>
      </p:sp>
      <p:sp>
        <p:nvSpPr>
          <p:cNvPr id="16" name="Shape 14"/>
          <p:cNvSpPr/>
          <p:nvPr/>
        </p:nvSpPr>
        <p:spPr>
          <a:xfrm>
            <a:off x="2710577" y="5415558"/>
            <a:ext cx="762833" cy="43577"/>
          </a:xfrm>
          <a:prstGeom prst="roundRect">
            <a:avLst>
              <a:gd name="adj" fmla="val 225078"/>
            </a:avLst>
          </a:prstGeom>
          <a:solidFill>
            <a:srgbClr val="C7C7D0"/>
          </a:solidFill>
          <a:ln/>
        </p:spPr>
      </p:sp>
      <p:sp>
        <p:nvSpPr>
          <p:cNvPr id="17" name="Shape 15"/>
          <p:cNvSpPr/>
          <p:nvPr/>
        </p:nvSpPr>
        <p:spPr>
          <a:xfrm>
            <a:off x="2220278" y="5192197"/>
            <a:ext cx="490299" cy="490299"/>
          </a:xfrm>
          <a:prstGeom prst="roundRect">
            <a:avLst>
              <a:gd name="adj" fmla="val 20005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8" name="Text 16"/>
          <p:cNvSpPr/>
          <p:nvPr/>
        </p:nvSpPr>
        <p:spPr>
          <a:xfrm>
            <a:off x="2378154" y="5273873"/>
            <a:ext cx="174546" cy="32694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574"/>
              </a:lnSpc>
              <a:buNone/>
            </a:pPr>
            <a:r>
              <a:rPr lang="en-US" sz="2574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3</a:t>
            </a:r>
            <a:endParaRPr lang="en-US" sz="2574" dirty="0"/>
          </a:p>
        </p:txBody>
      </p:sp>
      <p:sp>
        <p:nvSpPr>
          <p:cNvPr id="19" name="Text 17"/>
          <p:cNvSpPr/>
          <p:nvPr/>
        </p:nvSpPr>
        <p:spPr>
          <a:xfrm>
            <a:off x="3664148" y="5164931"/>
            <a:ext cx="3754755" cy="34051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682"/>
              </a:lnSpc>
              <a:buNone/>
            </a:pPr>
            <a:r>
              <a:rPr lang="en-US" sz="2145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Univariate &amp; Bivariate Analysis</a:t>
            </a:r>
            <a:endParaRPr lang="en-US" sz="2145" dirty="0"/>
          </a:p>
        </p:txBody>
      </p:sp>
      <p:sp>
        <p:nvSpPr>
          <p:cNvPr id="20" name="Text 18"/>
          <p:cNvSpPr/>
          <p:nvPr/>
        </p:nvSpPr>
        <p:spPr>
          <a:xfrm>
            <a:off x="3664148" y="5636181"/>
            <a:ext cx="8827532" cy="32694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574"/>
              </a:lnSpc>
              <a:buNone/>
            </a:pPr>
            <a:r>
              <a:rPr lang="en-US" sz="1716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Conduct univariate and bivariate analyses to explore relationships between variables.</a:t>
            </a:r>
            <a:endParaRPr lang="en-US" sz="1716" dirty="0"/>
          </a:p>
        </p:txBody>
      </p:sp>
      <p:sp>
        <p:nvSpPr>
          <p:cNvPr id="21" name="Shape 19"/>
          <p:cNvSpPr/>
          <p:nvPr/>
        </p:nvSpPr>
        <p:spPr>
          <a:xfrm>
            <a:off x="2710577" y="6867406"/>
            <a:ext cx="762833" cy="43577"/>
          </a:xfrm>
          <a:prstGeom prst="roundRect">
            <a:avLst>
              <a:gd name="adj" fmla="val 225078"/>
            </a:avLst>
          </a:prstGeom>
          <a:solidFill>
            <a:srgbClr val="C7C7D0"/>
          </a:solidFill>
          <a:ln/>
        </p:spPr>
      </p:sp>
      <p:sp>
        <p:nvSpPr>
          <p:cNvPr id="22" name="Shape 20"/>
          <p:cNvSpPr/>
          <p:nvPr/>
        </p:nvSpPr>
        <p:spPr>
          <a:xfrm>
            <a:off x="2220278" y="6644045"/>
            <a:ext cx="490299" cy="490299"/>
          </a:xfrm>
          <a:prstGeom prst="roundRect">
            <a:avLst>
              <a:gd name="adj" fmla="val 20005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23" name="Text 21"/>
          <p:cNvSpPr/>
          <p:nvPr/>
        </p:nvSpPr>
        <p:spPr>
          <a:xfrm>
            <a:off x="2376130" y="6725722"/>
            <a:ext cx="178475" cy="32694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574"/>
              </a:lnSpc>
              <a:buNone/>
            </a:pPr>
            <a:r>
              <a:rPr lang="en-US" sz="2574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4</a:t>
            </a:r>
            <a:endParaRPr lang="en-US" sz="2574" dirty="0"/>
          </a:p>
        </p:txBody>
      </p:sp>
      <p:sp>
        <p:nvSpPr>
          <p:cNvPr id="24" name="Text 22"/>
          <p:cNvSpPr/>
          <p:nvPr/>
        </p:nvSpPr>
        <p:spPr>
          <a:xfrm>
            <a:off x="3664148" y="6616779"/>
            <a:ext cx="3203972" cy="34051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682"/>
              </a:lnSpc>
              <a:buNone/>
            </a:pPr>
            <a:r>
              <a:rPr lang="en-US" sz="2145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Dimensionality Reduction</a:t>
            </a:r>
            <a:endParaRPr lang="en-US" sz="2145" dirty="0"/>
          </a:p>
        </p:txBody>
      </p:sp>
      <p:sp>
        <p:nvSpPr>
          <p:cNvPr id="25" name="Text 23"/>
          <p:cNvSpPr/>
          <p:nvPr/>
        </p:nvSpPr>
        <p:spPr>
          <a:xfrm>
            <a:off x="3664148" y="7088029"/>
            <a:ext cx="8827532" cy="32694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574"/>
              </a:lnSpc>
              <a:buNone/>
            </a:pPr>
            <a:r>
              <a:rPr lang="en-US" sz="1716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Perform PCA for dimensionality reduction, simplifying data analysis and visualization.</a:t>
            </a:r>
            <a:endParaRPr lang="en-US" sz="1716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3199" y="2902506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Univariate Analysis</a:t>
            </a:r>
            <a:endParaRPr lang="en-US" sz="4374" dirty="0"/>
          </a:p>
        </p:txBody>
      </p:sp>
      <p:sp>
        <p:nvSpPr>
          <p:cNvPr id="6" name="Shape 3"/>
          <p:cNvSpPr/>
          <p:nvPr/>
        </p:nvSpPr>
        <p:spPr>
          <a:xfrm>
            <a:off x="833199" y="4180046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1011793" y="4263390"/>
            <a:ext cx="142637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24"/>
              </a:lnSpc>
              <a:buNone/>
            </a:pPr>
            <a:r>
              <a:rPr lang="en-US" sz="2624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1</a:t>
            </a:r>
            <a:endParaRPr lang="en-US" sz="2624" dirty="0"/>
          </a:p>
        </p:txBody>
      </p:sp>
      <p:sp>
        <p:nvSpPr>
          <p:cNvPr id="8" name="Text 5"/>
          <p:cNvSpPr/>
          <p:nvPr/>
        </p:nvSpPr>
        <p:spPr>
          <a:xfrm>
            <a:off x="1555313" y="4180046"/>
            <a:ext cx="2889885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Dispersion Parameters</a:t>
            </a:r>
            <a:endParaRPr lang="en-US" sz="2187" dirty="0"/>
          </a:p>
        </p:txBody>
      </p:sp>
      <p:sp>
        <p:nvSpPr>
          <p:cNvPr id="9" name="Text 6"/>
          <p:cNvSpPr/>
          <p:nvPr/>
        </p:nvSpPr>
        <p:spPr>
          <a:xfrm>
            <a:off x="1555313" y="4660463"/>
            <a:ext cx="8584287" cy="6665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Compute and interpret dispersion parameters for quantitative variables, such as variance and standard deviation.</a:t>
            </a:r>
            <a:endParaRPr lang="en-US" sz="175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10750" y="990600"/>
            <a:ext cx="4819650" cy="644651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4" name="Text 2"/>
          <p:cNvSpPr/>
          <p:nvPr/>
        </p:nvSpPr>
        <p:spPr>
          <a:xfrm>
            <a:off x="2037993" y="2680335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Bivariate Analysis</a:t>
            </a:r>
            <a:endParaRPr lang="en-US" sz="4374" dirty="0"/>
          </a:p>
        </p:txBody>
      </p:sp>
      <p:sp>
        <p:nvSpPr>
          <p:cNvPr id="5" name="Shape 3"/>
          <p:cNvSpPr/>
          <p:nvPr/>
        </p:nvSpPr>
        <p:spPr>
          <a:xfrm>
            <a:off x="2037993" y="4068961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2216587" y="4152305"/>
            <a:ext cx="142637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24"/>
              </a:lnSpc>
              <a:buNone/>
            </a:pPr>
            <a:r>
              <a:rPr lang="en-US" sz="2624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1</a:t>
            </a:r>
            <a:endParaRPr lang="en-US" sz="2624" dirty="0"/>
          </a:p>
        </p:txBody>
      </p:sp>
      <p:sp>
        <p:nvSpPr>
          <p:cNvPr id="7" name="Text 5"/>
          <p:cNvSpPr/>
          <p:nvPr/>
        </p:nvSpPr>
        <p:spPr>
          <a:xfrm>
            <a:off x="2760107" y="4068961"/>
            <a:ext cx="3265289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Application &amp; Data Usage</a:t>
            </a:r>
            <a:endParaRPr lang="en-US" sz="2187" dirty="0"/>
          </a:p>
        </p:txBody>
      </p:sp>
      <p:sp>
        <p:nvSpPr>
          <p:cNvPr id="8" name="Text 6"/>
          <p:cNvSpPr/>
          <p:nvPr/>
        </p:nvSpPr>
        <p:spPr>
          <a:xfrm>
            <a:off x="2760107" y="4549378"/>
            <a:ext cx="4444008" cy="99976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Explore relationships between applications and total download and upload data, revealing usage patterns.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7426285" y="4068961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7589401" y="4152305"/>
            <a:ext cx="173712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24"/>
              </a:lnSpc>
              <a:buNone/>
            </a:pPr>
            <a:r>
              <a:rPr lang="en-US" sz="2624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2</a:t>
            </a:r>
            <a:endParaRPr lang="en-US" sz="2624" dirty="0"/>
          </a:p>
        </p:txBody>
      </p:sp>
      <p:sp>
        <p:nvSpPr>
          <p:cNvPr id="11" name="Text 9"/>
          <p:cNvSpPr/>
          <p:nvPr/>
        </p:nvSpPr>
        <p:spPr>
          <a:xfrm>
            <a:off x="8148399" y="4068961"/>
            <a:ext cx="3109198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Insightful Interpretations</a:t>
            </a:r>
            <a:endParaRPr lang="en-US" sz="2187" dirty="0"/>
          </a:p>
        </p:txBody>
      </p:sp>
      <p:sp>
        <p:nvSpPr>
          <p:cNvPr id="12" name="Text 10"/>
          <p:cNvSpPr/>
          <p:nvPr/>
        </p:nvSpPr>
        <p:spPr>
          <a:xfrm>
            <a:off x="8148399" y="4549378"/>
            <a:ext cx="4444008" cy="99976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Provide insightful interpretations of the relationships observed, highlighting key findings and implications.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52372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5" name="Text 2"/>
          <p:cNvSpPr/>
          <p:nvPr/>
        </p:nvSpPr>
        <p:spPr>
          <a:xfrm>
            <a:off x="833199" y="2735937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Correlation Analysis</a:t>
            </a:r>
            <a:endParaRPr lang="en-US" sz="4374" dirty="0"/>
          </a:p>
        </p:txBody>
      </p:sp>
      <p:sp>
        <p:nvSpPr>
          <p:cNvPr id="6" name="Shape 3"/>
          <p:cNvSpPr/>
          <p:nvPr/>
        </p:nvSpPr>
        <p:spPr>
          <a:xfrm>
            <a:off x="833199" y="4013478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1011793" y="4096822"/>
            <a:ext cx="142637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24"/>
              </a:lnSpc>
              <a:buNone/>
            </a:pPr>
            <a:r>
              <a:rPr lang="en-US" sz="2624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1</a:t>
            </a:r>
            <a:endParaRPr lang="en-US" sz="2624" dirty="0"/>
          </a:p>
        </p:txBody>
      </p:sp>
      <p:sp>
        <p:nvSpPr>
          <p:cNvPr id="8" name="Text 5"/>
          <p:cNvSpPr/>
          <p:nvPr/>
        </p:nvSpPr>
        <p:spPr>
          <a:xfrm>
            <a:off x="1555313" y="4013478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Correlation Matrix</a:t>
            </a:r>
            <a:endParaRPr lang="en-US" sz="2187" dirty="0"/>
          </a:p>
        </p:txBody>
      </p:sp>
      <p:sp>
        <p:nvSpPr>
          <p:cNvPr id="9" name="Text 6"/>
          <p:cNvSpPr/>
          <p:nvPr/>
        </p:nvSpPr>
        <p:spPr>
          <a:xfrm>
            <a:off x="1555313" y="4493895"/>
            <a:ext cx="3820001" cy="99976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Compute a correlation matrix for social media, Google, email, YouTube, Netflix, gaming, and other data.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5597485" y="4013478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5760601" y="4096822"/>
            <a:ext cx="173712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24"/>
              </a:lnSpc>
              <a:buNone/>
            </a:pPr>
            <a:r>
              <a:rPr lang="en-US" sz="2624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2</a:t>
            </a:r>
            <a:endParaRPr lang="en-US" sz="2624" dirty="0"/>
          </a:p>
        </p:txBody>
      </p:sp>
      <p:sp>
        <p:nvSpPr>
          <p:cNvPr id="12" name="Text 9"/>
          <p:cNvSpPr/>
          <p:nvPr/>
        </p:nvSpPr>
        <p:spPr>
          <a:xfrm>
            <a:off x="6319599" y="4013478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Correlation Findings</a:t>
            </a:r>
            <a:endParaRPr lang="en-US" sz="2187" dirty="0"/>
          </a:p>
        </p:txBody>
      </p:sp>
      <p:sp>
        <p:nvSpPr>
          <p:cNvPr id="13" name="Text 10"/>
          <p:cNvSpPr/>
          <p:nvPr/>
        </p:nvSpPr>
        <p:spPr>
          <a:xfrm>
            <a:off x="6319599" y="4493895"/>
            <a:ext cx="3820001" cy="99976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Interpret the correlation findings, identifying strong and weak relationships between variables.</a:t>
            </a:r>
            <a:endParaRPr lang="en-US" sz="175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39657" y="0"/>
            <a:ext cx="5072301" cy="822959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</TotalTime>
  <Words>825</Words>
  <Application>Microsoft Office PowerPoint</Application>
  <PresentationFormat>Custom</PresentationFormat>
  <Paragraphs>206</Paragraphs>
  <Slides>28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5" baseType="lpstr">
      <vt:lpstr>Arial</vt:lpstr>
      <vt:lpstr>Calibri</vt:lpstr>
      <vt:lpstr>Gelasio</vt:lpstr>
      <vt:lpstr>Lato</vt:lpstr>
      <vt:lpstr>Raleway</vt:lpstr>
      <vt:lpstr>Roboto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hp</cp:lastModifiedBy>
  <cp:revision>14</cp:revision>
  <dcterms:created xsi:type="dcterms:W3CDTF">2024-06-17T17:50:05Z</dcterms:created>
  <dcterms:modified xsi:type="dcterms:W3CDTF">2024-06-17T18:40:12Z</dcterms:modified>
</cp:coreProperties>
</file>